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58.png" ContentType="image/png"/>
  <Override PartName="/ppt/media/image56.jpeg" ContentType="image/jpeg"/>
  <Override PartName="/ppt/media/image2.png" ContentType="image/png"/>
  <Override PartName="/ppt/media/image4.jpeg" ContentType="image/jpeg"/>
  <Override PartName="/ppt/media/image3.png" ContentType="image/png"/>
  <Override PartName="/ppt/media/image11.png" ContentType="image/png"/>
  <Override PartName="/ppt/media/image5.jpeg" ContentType="image/jpeg"/>
  <Override PartName="/ppt/media/image57.jpeg" ContentType="image/jpeg"/>
  <Override PartName="/ppt/media/image7.png" ContentType="image/png"/>
  <Override PartName="/ppt/media/image6.jpeg" ContentType="image/jpeg"/>
  <Override PartName="/ppt/media/image8.png" ContentType="image/png"/>
  <Override PartName="/ppt/media/image23.jpeg" ContentType="image/jpeg"/>
  <Override PartName="/ppt/media/image9.png" ContentType="image/png"/>
  <Override PartName="/ppt/media/image10.jpeg" ContentType="image/jpeg"/>
  <Override PartName="/ppt/media/image12.png" ContentType="image/png"/>
  <Override PartName="/ppt/media/image13.jpeg" ContentType="image/jpeg"/>
  <Override PartName="/ppt/media/image14.jpeg" ContentType="image/jpeg"/>
  <Override PartName="/ppt/media/image29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63.jpeg" ContentType="image/jpeg"/>
  <Override PartName="/ppt/media/image17.png" ContentType="image/png"/>
  <Override PartName="/ppt/media/image24.jpeg" ContentType="image/jpeg"/>
  <Override PartName="/ppt/media/image18.png" ContentType="image/png"/>
  <Override PartName="/ppt/media/image52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54.png" ContentType="image/png"/>
  <Override PartName="/ppt/media/image22.jpeg" ContentType="image/jpeg"/>
  <Override PartName="/ppt/media/image64.png" ContentType="image/png"/>
  <Override PartName="/ppt/media/image25.jpeg" ContentType="image/jpeg"/>
  <Override PartName="/ppt/media/image27.png" ContentType="image/png"/>
  <Override PartName="/ppt/media/image26.jpeg" ContentType="image/jpeg"/>
  <Override PartName="/ppt/media/image28.png" ContentType="image/png"/>
  <Override PartName="/ppt/media/image53.jpeg" ContentType="image/jpeg"/>
  <Override PartName="/ppt/media/image30.jpeg" ContentType="image/jpeg"/>
  <Override PartName="/ppt/media/image32.png" ContentType="image/png"/>
  <Override PartName="/ppt/media/image31.png" ContentType="image/png"/>
  <Override PartName="/ppt/media/image59.jpeg" ContentType="image/jpeg"/>
  <Override PartName="/ppt/media/image33.jpeg" ContentType="image/jpeg"/>
  <Override PartName="/ppt/media/image62.png" ContentType="image/png"/>
  <Override PartName="/ppt/media/image34.jpeg" ContentType="image/jpeg"/>
  <Override PartName="/ppt/media/image36.png" ContentType="image/png"/>
  <Override PartName="/ppt/media/image37.jpeg" ContentType="image/jpeg"/>
  <Override PartName="/ppt/media/image38.jpeg" ContentType="image/jpeg"/>
  <Override PartName="/ppt/media/image45.png" ContentType="image/png"/>
  <Override PartName="/ppt/media/image39.png" ContentType="image/pn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60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55.jpeg" ContentType="image/jpeg"/>
  <Override PartName="/ppt/media/image49.png" ContentType="image/png"/>
  <Override PartName="/ppt/media/image50.jpeg" ContentType="image/jpeg"/>
  <Override PartName="/ppt/media/image51.png" ContentType="image/png"/>
  <Override PartName="/ppt/media/image61.png" ContentType="image/png"/>
  <Override PartName="/ppt/media/image65.png" ContentType="image/png"/>
  <Override PartName="/ppt/media/image6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9" r:id="rId6"/>
    <p:sldMasterId id="2147483661" r:id="rId7"/>
    <p:sldMasterId id="2147483663" r:id="rId8"/>
    <p:sldMasterId id="2147483665" r:id="rId9"/>
    <p:sldMasterId id="2147483667" r:id="rId10"/>
    <p:sldMasterId id="2147483669" r:id="rId11"/>
    <p:sldMasterId id="2147483671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43C6BE-FF4B-42E8-B963-52645BC84E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5512CB2-9F4E-4C5A-824D-A9A49CCE47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377BB49-A98D-49FB-A8CE-F6D55EDDCE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B83B2EF-2BC3-432D-811B-A1601C05B4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AB8D57D-5226-4BAE-A97C-32247EBEB39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C8E8C15E-4219-4C8C-996E-870E06ECA2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EAE371A-C5F1-473E-BAC2-EDE1D617D2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D12E62E-14E2-46CC-A96C-6AB790B865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8D5C9B3-D388-4E69-8FF3-A0A1889344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53597DC-FF8E-417B-BA45-239B898A93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98438A-A688-47EE-AAAA-76F854B983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C848FD3-F91D-4A9E-A391-C93094D179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CAF78D3-D6E0-4737-BCF2-DC4BA72A94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99C7D3A-1A8C-451E-9B07-A2DE505B03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3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8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0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pt-BR" sz="60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6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899D879-E2E0-491D-B3DC-7F7D7B7355CD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formato de texto dos tópicos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2.º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3.º nível de tópicos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4.º nível de tópicos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5.º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6.º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7.º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Segundo nível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uFillTx/>
                <a:latin typeface="Aptos"/>
              </a:rPr>
              <a:t>Terceiro nível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uFillTx/>
                <a:latin typeface="Aptos"/>
              </a:rPr>
              <a:t>Quarto nível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uFillTx/>
                <a:latin typeface="Aptos"/>
              </a:rPr>
              <a:t>Quinto nível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1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5F0D0F1-F19D-4EFE-B0D9-D40AA4FF49AD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Aptos"/>
              </a:rPr>
              <a:t>Clique para editar o formato de texto dos tópicos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Aptos"/>
              </a:rPr>
              <a:t>2.º nível de tópicos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Aptos"/>
              </a:rPr>
              <a:t>3.º nível de tópicos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Aptos"/>
              </a:rPr>
              <a:t>4.º nível de tópicos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Aptos"/>
              </a:rPr>
              <a:t>5.º nível de tópicos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Aptos"/>
              </a:rPr>
              <a:t>6.º nível de tópicos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Aptos"/>
              </a:rPr>
              <a:t>7.º nível de tópicos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1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5E55510-0430-495F-926A-B8E8E098FF42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uFillTx/>
                <a:latin typeface="Aptos"/>
              </a:rPr>
              <a:t>Segundo nível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uFillTx/>
                <a:latin typeface="Aptos"/>
              </a:rPr>
              <a:t>Terceiro nível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Quarto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Quinto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88C04D1-F70B-4325-8396-6771E1CC3409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uFillTx/>
                <a:latin typeface="Aptos"/>
              </a:rPr>
              <a:t>Segundo nível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uFillTx/>
                <a:latin typeface="Aptos"/>
              </a:rPr>
              <a:t>Terceiro nível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Quarto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Quinto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CFC66D4-13E0-4AC4-B1E0-01C7C244A709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uFillTx/>
                <a:latin typeface="Aptos"/>
              </a:rPr>
              <a:t>Segundo nível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uFillTx/>
                <a:latin typeface="Aptos"/>
              </a:rPr>
              <a:t>Terceiro nível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Quarto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Quinto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6FEAF34-9F0B-429D-BCB2-13EA9AAEB165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  <p:sldLayoutId id="2147483656" r:id="rId3"/>
    <p:sldLayoutId id="2147483657" r:id="rId4"/>
    <p:sldLayoutId id="2147483658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60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6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Clique para editar o texto mestre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38554EC-3820-472F-B7A8-7BC7FCA444A0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uFillTx/>
                <a:latin typeface="Aptos"/>
              </a:rPr>
              <a:t>Segundo nível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uFillTx/>
                <a:latin typeface="Aptos"/>
              </a:rPr>
              <a:t>Terceiro nível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Quarto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Quinto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uFillTx/>
                <a:latin typeface="Aptos"/>
              </a:rPr>
              <a:t>Segundo nível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uFillTx/>
                <a:latin typeface="Aptos"/>
              </a:rPr>
              <a:t>Terceiro nível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Quarto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Quinto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80625FD-77BD-43BA-8350-3C9300106415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uFillTx/>
                <a:latin typeface="Aptos"/>
              </a:rPr>
              <a:t>Segundo nível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uFillTx/>
                <a:latin typeface="Aptos"/>
              </a:rPr>
              <a:t>Terceiro nível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Quarto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Quinto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texto mestre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uFillTx/>
                <a:latin typeface="Aptos"/>
              </a:rPr>
              <a:t>Segundo nível</a:t>
            </a:r>
            <a:endParaRPr b="0" lang="de-DE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uFillTx/>
                <a:latin typeface="Aptos"/>
              </a:rPr>
              <a:t>Terceiro nível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Quarto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Quinto nível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336B9B-B7AC-43B2-A9DA-843097395D0A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trike="noStrike" u="none">
                <a:solidFill>
                  <a:schemeClr val="dk1"/>
                </a:solidFill>
                <a:uFillTx/>
                <a:latin typeface="Aptos Display"/>
              </a:rPr>
              <a:t>Clique para editar o título mestre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EC1A74E-F486-42C5-B9CE-2EDD25C0B967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formato de texto dos tópicos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2.º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3.º nível de tópicos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4.º nível de tópicos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5.º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6.º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7.º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C95896-D042-4AEF-9019-A0F3005E9974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pt-B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Clique para editar o formato do texto do título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Clique para editar o formato de texto dos tópicos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2.º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3.º nível de tópicos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4.º nível de tópicos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5.º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6.º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7.º nível de tópicos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7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slideLayout" Target="../slideLayouts/slideLayout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jpeg"/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4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4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m 4"/>
          <p:cNvSpPr/>
          <p:nvPr/>
        </p:nvSpPr>
        <p:spPr>
          <a:xfrm>
            <a:off x="5311800" y="0"/>
            <a:ext cx="6878520" cy="6857640"/>
          </a:xfrm>
          <a:custGeom>
            <a:avLst/>
            <a:gdLst>
              <a:gd name="textAreaLeft" fmla="*/ 0 w 6878520"/>
              <a:gd name="textAreaRight" fmla="*/ 6878880 w 687852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CaixaDeTexto 7"/>
          <p:cNvSpPr/>
          <p:nvPr/>
        </p:nvSpPr>
        <p:spPr>
          <a:xfrm>
            <a:off x="607680" y="548280"/>
            <a:ext cx="527328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6600" strike="noStrike" u="none">
                <a:solidFill>
                  <a:srgbClr val="002060"/>
                </a:solidFill>
                <a:uFillTx/>
                <a:latin typeface="Gill Sans MT"/>
              </a:rPr>
              <a:t>Informática</a:t>
            </a:r>
            <a:endParaRPr b="0" lang="pt-BR" sz="6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CaixaDeTexto 8"/>
          <p:cNvSpPr/>
          <p:nvPr/>
        </p:nvSpPr>
        <p:spPr>
          <a:xfrm>
            <a:off x="612720" y="2844720"/>
            <a:ext cx="507204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 Display"/>
              </a:rPr>
              <a:t>Eridhonson Oliveira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CaixaDeTexto 9"/>
          <p:cNvSpPr/>
          <p:nvPr/>
        </p:nvSpPr>
        <p:spPr>
          <a:xfrm>
            <a:off x="610560" y="4910040"/>
            <a:ext cx="475560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900" strike="noStrike" u="none">
                <a:solidFill>
                  <a:srgbClr val="002060"/>
                </a:solidFill>
                <a:uFillTx/>
                <a:latin typeface="Gill Sans MT"/>
              </a:rPr>
              <a:t>Ponto Com</a:t>
            </a:r>
            <a:endParaRPr b="0" lang="pt-BR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200" strike="noStrike" u="none">
                <a:solidFill>
                  <a:schemeClr val="dk1"/>
                </a:solidFill>
                <a:uFillTx/>
                <a:latin typeface="Aptos Display"/>
              </a:rPr>
              <a:t>Informática e Profissionalizante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m 3" descr="Curso básico de Informática: por que fazer? - Blog do Portal Educaçã"/>
          <p:cNvPicPr/>
          <p:nvPr/>
        </p:nvPicPr>
        <p:blipFill>
          <a:blip r:embed="rId1"/>
          <a:srcRect l="5893" t="0" r="-224" b="4855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0" name="Agrupar 8"/>
          <p:cNvGrpSpPr/>
          <p:nvPr/>
        </p:nvGrpSpPr>
        <p:grpSpPr>
          <a:xfrm>
            <a:off x="-6515640" y="360"/>
            <a:ext cx="6492240" cy="6882840"/>
            <a:chOff x="-6515640" y="360"/>
            <a:chExt cx="6492240" cy="6882840"/>
          </a:xfrm>
        </p:grpSpPr>
        <p:sp>
          <p:nvSpPr>
            <p:cNvPr id="111" name="Retângulo 4"/>
            <p:cNvSpPr/>
            <p:nvPr/>
          </p:nvSpPr>
          <p:spPr>
            <a:xfrm>
              <a:off x="-6515640" y="360"/>
              <a:ext cx="6492240" cy="68828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112" name="CaixaDeTexto 5"/>
            <p:cNvSpPr/>
            <p:nvPr/>
          </p:nvSpPr>
          <p:spPr>
            <a:xfrm>
              <a:off x="-6435360" y="2921400"/>
              <a:ext cx="6308280" cy="1005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0">
              <a:solidFill>
                <a:srgbClr val="104862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</a:rPr>
                <a:t>COMPUTADOR</a:t>
              </a:r>
              <a:endParaRPr b="0" lang="pt-BR" sz="6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3" descr="Curso básico de Informática: por que fazer? - Blog do Portal Educaçã"/>
          <p:cNvPicPr/>
          <p:nvPr/>
        </p:nvPicPr>
        <p:blipFill>
          <a:blip r:embed="rId1"/>
          <a:srcRect l="5893" t="0" r="-224" b="4855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4" name="Agrupar 8"/>
          <p:cNvGrpSpPr/>
          <p:nvPr/>
        </p:nvGrpSpPr>
        <p:grpSpPr>
          <a:xfrm>
            <a:off x="-2520" y="360"/>
            <a:ext cx="6492240" cy="6882840"/>
            <a:chOff x="-2520" y="360"/>
            <a:chExt cx="6492240" cy="6882840"/>
          </a:xfrm>
        </p:grpSpPr>
        <p:sp>
          <p:nvSpPr>
            <p:cNvPr id="115" name="Retângulo 4"/>
            <p:cNvSpPr/>
            <p:nvPr/>
          </p:nvSpPr>
          <p:spPr>
            <a:xfrm>
              <a:off x="-2520" y="360"/>
              <a:ext cx="6492240" cy="68828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116" name="CaixaDeTexto 5"/>
            <p:cNvSpPr/>
            <p:nvPr/>
          </p:nvSpPr>
          <p:spPr>
            <a:xfrm>
              <a:off x="77400" y="2921400"/>
              <a:ext cx="6308280" cy="1005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0">
              <a:solidFill>
                <a:srgbClr val="104862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</a:rPr>
                <a:t>COMPUTADOR</a:t>
              </a:r>
              <a:endParaRPr b="0" lang="pt-BR" sz="6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O que é um computador?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Dispositivo que processa dados.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Composto por componentes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físicos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(hardware) e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lógicos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(software).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Funções principais: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receber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,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processar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e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armazenar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informações.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Tipos de computadores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Computadores de mesa (desktops)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Computadores portáteis (laptops)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Computadores manuais (smartphones)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Servidores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Supercomputadores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m 10" descr="Teléfono celular BLU VIVO XL4 6.2'' 32GB 3GB RAM -Negro"/>
          <p:cNvPicPr/>
          <p:nvPr/>
        </p:nvPicPr>
        <p:blipFill>
          <a:blip r:embed="rId1"/>
          <a:stretch/>
        </p:blipFill>
        <p:spPr>
          <a:xfrm>
            <a:off x="5113800" y="874800"/>
            <a:ext cx="2855520" cy="285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Imagem 5" descr="Tela de um computador portátil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472320" y="486720"/>
            <a:ext cx="4503960" cy="361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Imagem 8" descr="Iphone Teléfono Smartphone - Foto gratis en Pixabay"/>
          <p:cNvPicPr/>
          <p:nvPr/>
        </p:nvPicPr>
        <p:blipFill>
          <a:blip r:embed="rId3"/>
          <a:stretch/>
        </p:blipFill>
        <p:spPr>
          <a:xfrm>
            <a:off x="2886840" y="4095360"/>
            <a:ext cx="3800880" cy="2850840"/>
          </a:xfrm>
          <a:prstGeom prst="rect">
            <a:avLst/>
          </a:prstGeom>
          <a:noFill/>
          <a:ln w="0">
            <a:noFill/>
          </a:ln>
          <a:effectLst>
            <a:softEdge rad="112680"/>
          </a:effectLst>
        </p:spPr>
      </p:pic>
      <p:pic>
        <p:nvPicPr>
          <p:cNvPr id="124" name="Imagem 11" descr="Gabinete Gamer Cougar MX-350 RGB (Slim-Torre, Vidrio templado, ATX ..."/>
          <p:cNvPicPr/>
          <p:nvPr/>
        </p:nvPicPr>
        <p:blipFill>
          <a:blip r:embed="rId4"/>
          <a:stretch/>
        </p:blipFill>
        <p:spPr>
          <a:xfrm flipH="1">
            <a:off x="6834960" y="874800"/>
            <a:ext cx="5610960" cy="5553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m 9" descr="Geladeira Brastemp Frost Free Duplex 462 litros cor Inox* com Painel ..."/>
          <p:cNvPicPr/>
          <p:nvPr/>
        </p:nvPicPr>
        <p:blipFill>
          <a:blip r:embed="rId1"/>
          <a:srcRect l="22594" t="0" r="23025" b="0"/>
          <a:stretch/>
        </p:blipFill>
        <p:spPr>
          <a:xfrm flipH="1">
            <a:off x="8201160" y="184680"/>
            <a:ext cx="3566880" cy="650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Imagem 2" descr=""/>
          <p:cNvPicPr/>
          <p:nvPr/>
        </p:nvPicPr>
        <p:blipFill>
          <a:blip r:embed="rId2"/>
          <a:stretch/>
        </p:blipFill>
        <p:spPr>
          <a:xfrm>
            <a:off x="442800" y="531000"/>
            <a:ext cx="4074120" cy="6327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Imagem 12" descr="Digitales Mp3 Música · Gráficos vectoriales gratis en Pixabay"/>
          <p:cNvPicPr/>
          <p:nvPr/>
        </p:nvPicPr>
        <p:blipFill>
          <a:blip r:embed="rId3"/>
          <a:stretch/>
        </p:blipFill>
        <p:spPr>
          <a:xfrm>
            <a:off x="5300640" y="1708920"/>
            <a:ext cx="2007360" cy="3986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  <a:ea typeface="Aptos Display"/>
              </a:rPr>
              <a:t>Características do computador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Alta velocidade de processamento;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Alta capacidade de armazenamento;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Possibilidade de replicação;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Processamento ininterrupto;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Programável.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  <a:ea typeface="Aptos Display"/>
              </a:rPr>
              <a:t>Benefícios do computador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Confiabilidade e Exatidão;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Precisão no controle de processos;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Aumento da produtividade;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Análise de grandes quantidades de informação;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Auxílio à tomada de decisões;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Agilidade nas operações;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" dur="indefinite" restart="never" nodeType="tmRoot">
          <p:childTnLst>
            <p:seq>
              <p:cTn id="79" dur="indefinite" nodeType="mainSeq">
                <p:childTnLst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Agrupar 13"/>
          <p:cNvGrpSpPr/>
          <p:nvPr/>
        </p:nvGrpSpPr>
        <p:grpSpPr>
          <a:xfrm>
            <a:off x="832320" y="1478880"/>
            <a:ext cx="4812480" cy="2520360"/>
            <a:chOff x="832320" y="1478880"/>
            <a:chExt cx="4812480" cy="2520360"/>
          </a:xfrm>
        </p:grpSpPr>
        <p:pic>
          <p:nvPicPr>
            <p:cNvPr id="133" name="Imagem 12" descr="PC Gamer Completa AMD Athlon 3000g 16GB DDR4 1 TB SSD Vega 3 Graphics ..."/>
            <p:cNvPicPr/>
            <p:nvPr/>
          </p:nvPicPr>
          <p:blipFill>
            <a:blip r:embed="rId1"/>
            <a:stretch/>
          </p:blipFill>
          <p:spPr>
            <a:xfrm>
              <a:off x="3354840" y="1478880"/>
              <a:ext cx="2289960" cy="23187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34" name="Título 1"/>
            <p:cNvSpPr/>
            <p:nvPr/>
          </p:nvSpPr>
          <p:spPr>
            <a:xfrm>
              <a:off x="832320" y="2674080"/>
              <a:ext cx="3024720" cy="13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rmAutofit/>
            </a:bodyPr>
            <a:p>
              <a:pPr defTabSz="914400">
                <a:lnSpc>
                  <a:spcPct val="90000"/>
                </a:lnSpc>
              </a:pPr>
              <a:r>
                <a:rPr b="1" lang="pt-BR" sz="4400" strike="noStrike" u="none">
                  <a:solidFill>
                    <a:srgbClr val="002060"/>
                  </a:solidFill>
                  <a:uFillTx/>
                  <a:latin typeface="Gill Sans MT"/>
                </a:rPr>
                <a:t>Hardware</a:t>
              </a:r>
              <a:endParaRPr b="0" lang="pt-BR" sz="4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35" name="Agrupar 15"/>
          <p:cNvGrpSpPr/>
          <p:nvPr/>
        </p:nvGrpSpPr>
        <p:grpSpPr>
          <a:xfrm>
            <a:off x="6281640" y="1565280"/>
            <a:ext cx="4854600" cy="2346840"/>
            <a:chOff x="6281640" y="1565280"/>
            <a:chExt cx="4854600" cy="2346840"/>
          </a:xfrm>
        </p:grpSpPr>
        <p:pic>
          <p:nvPicPr>
            <p:cNvPr id="136" name="Imagem 14" descr="Matrix Communication Software - Free image on Pixabay"/>
            <p:cNvPicPr/>
            <p:nvPr/>
          </p:nvPicPr>
          <p:blipFill>
            <a:blip r:embed="rId2"/>
            <a:stretch/>
          </p:blipFill>
          <p:spPr>
            <a:xfrm>
              <a:off x="8660880" y="1565280"/>
              <a:ext cx="2475360" cy="23468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37" name="Título 1"/>
            <p:cNvSpPr/>
            <p:nvPr/>
          </p:nvSpPr>
          <p:spPr>
            <a:xfrm>
              <a:off x="6281640" y="2846520"/>
              <a:ext cx="3024720" cy="96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rmAutofit/>
            </a:bodyPr>
            <a:p>
              <a:pPr defTabSz="914400">
                <a:lnSpc>
                  <a:spcPct val="90000"/>
                </a:lnSpc>
              </a:pPr>
              <a:r>
                <a:rPr b="1" lang="pt-BR" sz="4400" strike="noStrike" u="none">
                  <a:solidFill>
                    <a:srgbClr val="002060"/>
                  </a:solidFill>
                  <a:uFillTx/>
                  <a:latin typeface="Gill Sans MT"/>
                </a:rPr>
                <a:t>Software</a:t>
              </a:r>
              <a:endParaRPr b="0" lang="pt-BR" sz="4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38" name="Título 1"/>
          <p:cNvSpPr/>
          <p:nvPr/>
        </p:nvSpPr>
        <p:spPr>
          <a:xfrm>
            <a:off x="832320" y="3824280"/>
            <a:ext cx="427536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1" lang="pt-BR" sz="3600" strike="noStrike" u="none">
                <a:solidFill>
                  <a:srgbClr val="0070c0"/>
                </a:solidFill>
                <a:uFillTx/>
                <a:latin typeface="Gill Sans MT"/>
              </a:rPr>
              <a:t>Unidade Central de Processamento</a:t>
            </a:r>
            <a:endParaRPr b="0" lang="pt-B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Título 1"/>
          <p:cNvSpPr/>
          <p:nvPr/>
        </p:nvSpPr>
        <p:spPr>
          <a:xfrm>
            <a:off x="832320" y="4931280"/>
            <a:ext cx="398808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1" lang="pt-BR" sz="3600" strike="noStrike" u="none">
                <a:solidFill>
                  <a:srgbClr val="0070c0"/>
                </a:solidFill>
                <a:uFillTx/>
                <a:latin typeface="Gill Sans MT"/>
              </a:rPr>
              <a:t>Periféricos</a:t>
            </a:r>
            <a:endParaRPr b="0" lang="pt-B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Título 1"/>
          <p:cNvSpPr/>
          <p:nvPr/>
        </p:nvSpPr>
        <p:spPr>
          <a:xfrm>
            <a:off x="6281640" y="3824280"/>
            <a:ext cx="398808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1" lang="pt-BR" sz="3600" strike="noStrike" u="none">
                <a:solidFill>
                  <a:srgbClr val="0070c0"/>
                </a:solidFill>
                <a:uFillTx/>
                <a:latin typeface="Gill Sans MT"/>
              </a:rPr>
              <a:t>Sistema Operacional</a:t>
            </a:r>
            <a:endParaRPr b="0" lang="pt-B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ítulo 1"/>
          <p:cNvSpPr/>
          <p:nvPr/>
        </p:nvSpPr>
        <p:spPr>
          <a:xfrm>
            <a:off x="6281640" y="4931280"/>
            <a:ext cx="398808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1" lang="pt-BR" sz="3600" strike="noStrike" u="none">
                <a:solidFill>
                  <a:srgbClr val="0070c0"/>
                </a:solidFill>
                <a:uFillTx/>
                <a:latin typeface="Gill Sans MT"/>
              </a:rPr>
              <a:t>Programas</a:t>
            </a:r>
            <a:endParaRPr b="0" lang="pt-B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Componentes de um computador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4" dur="indefinite" restart="never" nodeType="tmRoot">
          <p:childTnLst>
            <p:seq>
              <p:cTn id="105" dur="indefinite" nodeType="mainSeq">
                <p:childTnLst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m 3" descr="Curso básico de Informática: por que fazer? - Blog do Portal Educaçã"/>
          <p:cNvPicPr/>
          <p:nvPr/>
        </p:nvPicPr>
        <p:blipFill>
          <a:blip r:embed="rId1"/>
          <a:srcRect l="5893" t="0" r="-224" b="4855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44" name="Agrupar 8"/>
          <p:cNvGrpSpPr/>
          <p:nvPr/>
        </p:nvGrpSpPr>
        <p:grpSpPr>
          <a:xfrm>
            <a:off x="-6515640" y="360"/>
            <a:ext cx="6492240" cy="6882840"/>
            <a:chOff x="-6515640" y="360"/>
            <a:chExt cx="6492240" cy="6882840"/>
          </a:xfrm>
        </p:grpSpPr>
        <p:sp>
          <p:nvSpPr>
            <p:cNvPr id="145" name="Retângulo 4"/>
            <p:cNvSpPr/>
            <p:nvPr/>
          </p:nvSpPr>
          <p:spPr>
            <a:xfrm>
              <a:off x="-6515640" y="360"/>
              <a:ext cx="6492240" cy="68828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146" name="CaixaDeTexto 5"/>
            <p:cNvSpPr/>
            <p:nvPr/>
          </p:nvSpPr>
          <p:spPr>
            <a:xfrm>
              <a:off x="-6435360" y="2921400"/>
              <a:ext cx="6308280" cy="1005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0">
              <a:solidFill>
                <a:srgbClr val="104862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</a:rPr>
                <a:t>HARDWARE</a:t>
              </a:r>
              <a:endParaRPr b="0" lang="pt-BR" sz="6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  <a:ea typeface="Aptos Display"/>
              </a:rPr>
              <a:t>Objetivos e Metodologia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trike="noStrike" u="none">
                <a:solidFill>
                  <a:srgbClr val="041665"/>
                </a:solidFill>
                <a:uFillTx/>
                <a:latin typeface="Aptos"/>
                <a:ea typeface="Aptos"/>
              </a:rPr>
              <a:t>Objetivos: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Capacitação no uso básico do computador e dos principais aplicativos do pacote Office (</a:t>
            </a:r>
            <a:r>
              <a:rPr b="1" lang="pt-BR" sz="3200" strike="noStrike" u="none">
                <a:solidFill>
                  <a:srgbClr val="041665"/>
                </a:solidFill>
                <a:uFillTx/>
                <a:latin typeface="Aptos"/>
                <a:ea typeface="Aptos"/>
              </a:rPr>
              <a:t>Windows 10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, </a:t>
            </a:r>
            <a:r>
              <a:rPr b="1" lang="pt-BR" sz="3200" strike="noStrike" u="none">
                <a:solidFill>
                  <a:srgbClr val="041665"/>
                </a:solidFill>
                <a:uFillTx/>
                <a:latin typeface="Aptos"/>
                <a:ea typeface="Aptos"/>
              </a:rPr>
              <a:t>Word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, </a:t>
            </a:r>
            <a:r>
              <a:rPr b="1" lang="pt-BR" sz="3200" strike="noStrike" u="none">
                <a:solidFill>
                  <a:srgbClr val="041665"/>
                </a:solidFill>
                <a:uFillTx/>
                <a:latin typeface="Aptos"/>
                <a:ea typeface="Aptos"/>
              </a:rPr>
              <a:t>Excel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e </a:t>
            </a:r>
            <a:r>
              <a:rPr b="1" lang="pt-BR" sz="3200" strike="noStrike" u="none">
                <a:solidFill>
                  <a:srgbClr val="041665"/>
                </a:solidFill>
                <a:uFillTx/>
                <a:latin typeface="Aptos"/>
                <a:ea typeface="Aptos"/>
              </a:rPr>
              <a:t>PowerPoint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), desenvolvendo habilidades essenciais para o mercado de trabalho e para o dia a dia.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trike="noStrike" u="none">
                <a:solidFill>
                  <a:srgbClr val="041665"/>
                </a:solidFill>
                <a:uFillTx/>
                <a:latin typeface="Aptos"/>
                <a:ea typeface="Aptos"/>
              </a:rPr>
              <a:t>Metodologia: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 Explicações combinadas com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atividades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m 3" descr="Curso básico de Informática: por que fazer? - Blog do Portal Educaçã"/>
          <p:cNvPicPr/>
          <p:nvPr/>
        </p:nvPicPr>
        <p:blipFill>
          <a:blip r:embed="rId1"/>
          <a:srcRect l="5893" t="0" r="-224" b="4855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48" name="Agrupar 8"/>
          <p:cNvGrpSpPr/>
          <p:nvPr/>
        </p:nvGrpSpPr>
        <p:grpSpPr>
          <a:xfrm>
            <a:off x="-2520" y="360"/>
            <a:ext cx="6492240" cy="6882840"/>
            <a:chOff x="-2520" y="360"/>
            <a:chExt cx="6492240" cy="6882840"/>
          </a:xfrm>
        </p:grpSpPr>
        <p:sp>
          <p:nvSpPr>
            <p:cNvPr id="149" name="Retângulo 4"/>
            <p:cNvSpPr/>
            <p:nvPr/>
          </p:nvSpPr>
          <p:spPr>
            <a:xfrm>
              <a:off x="-2520" y="360"/>
              <a:ext cx="6492240" cy="68828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150" name="CaixaDeTexto 5"/>
            <p:cNvSpPr/>
            <p:nvPr/>
          </p:nvSpPr>
          <p:spPr>
            <a:xfrm>
              <a:off x="77400" y="2921400"/>
              <a:ext cx="6308280" cy="1005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0">
              <a:solidFill>
                <a:srgbClr val="104862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</a:rPr>
                <a:t>HARDWARE</a:t>
              </a:r>
              <a:endParaRPr b="0" lang="pt-BR" sz="6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p:transition spd="slow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/>
          </p:nvPr>
        </p:nvSpPr>
        <p:spPr>
          <a:xfrm>
            <a:off x="291960" y="1897560"/>
            <a:ext cx="6101280" cy="30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É a </a:t>
            </a:r>
            <a:r>
              <a:rPr b="1" lang="pt-BR" sz="3200" strike="noStrike" u="none">
                <a:solidFill>
                  <a:schemeClr val="dk1"/>
                </a:solidFill>
                <a:uFillTx/>
                <a:latin typeface="Aptos"/>
              </a:rPr>
              <a:t>parte física de um dispositivo eletrônico ou computador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,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 incluindo tanto as partes internas quanto os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periféricos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externos. 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Infraestrutura necessária para que o software execute suas funções.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52" name="Imagem 3" descr=""/>
          <p:cNvPicPr/>
          <p:nvPr/>
        </p:nvPicPr>
        <p:blipFill>
          <a:blip r:embed="rId1"/>
          <a:stretch/>
        </p:blipFill>
        <p:spPr>
          <a:xfrm>
            <a:off x="6684480" y="1710000"/>
            <a:ext cx="2823120" cy="278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Imagem 4" descr="Fotos gratis : mano, teclado, tecnología, dedo, oficina, negro, de ..."/>
          <p:cNvPicPr/>
          <p:nvPr/>
        </p:nvPicPr>
        <p:blipFill>
          <a:blip r:embed="rId2"/>
          <a:stretch/>
        </p:blipFill>
        <p:spPr>
          <a:xfrm>
            <a:off x="9501480" y="371880"/>
            <a:ext cx="1523520" cy="152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" name="Imagem 5" descr="Fones de Ouvido Alok - Conheça os Modelos WAAW"/>
          <p:cNvPicPr/>
          <p:nvPr/>
        </p:nvPicPr>
        <p:blipFill>
          <a:blip r:embed="rId3"/>
          <a:stretch/>
        </p:blipFill>
        <p:spPr>
          <a:xfrm>
            <a:off x="9860040" y="3074040"/>
            <a:ext cx="1942920" cy="190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Imagem 6" descr="Mulher usando mouse de computador com laptop na mesa | Foto Premium"/>
          <p:cNvPicPr/>
          <p:nvPr/>
        </p:nvPicPr>
        <p:blipFill>
          <a:blip r:embed="rId4"/>
          <a:stretch/>
        </p:blipFill>
        <p:spPr>
          <a:xfrm>
            <a:off x="8551080" y="4683600"/>
            <a:ext cx="1916280" cy="187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441936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  <a:ea typeface="Aptos Display"/>
              </a:rPr>
              <a:t>Gabinete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291960" y="1753560"/>
            <a:ext cx="5799600" cy="413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O gabinete é a “caixa” que abriga os principais componentes do computador.  Ele protege as peças, organiza os cabos e ajuda na ventilação para evitar superaquecimento.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58" name="Imagem 11" descr="GABINETE KIT"/>
          <p:cNvPicPr/>
          <p:nvPr/>
        </p:nvPicPr>
        <p:blipFill>
          <a:blip r:embed="rId1"/>
          <a:srcRect l="14218" t="0" r="16317" b="232"/>
          <a:stretch/>
        </p:blipFill>
        <p:spPr>
          <a:xfrm flipH="1">
            <a:off x="6403320" y="2873160"/>
            <a:ext cx="2547360" cy="3771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Imagem 13" descr="EJS | Gabinetes"/>
          <p:cNvPicPr/>
          <p:nvPr/>
        </p:nvPicPr>
        <p:blipFill>
          <a:blip r:embed="rId2"/>
          <a:srcRect l="17638" t="9767" r="13112" b="4652"/>
          <a:stretch/>
        </p:blipFill>
        <p:spPr>
          <a:xfrm>
            <a:off x="9867960" y="3822120"/>
            <a:ext cx="2246400" cy="2823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m 3" descr="Circuito eletrônico azul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4586760" y="889200"/>
            <a:ext cx="7604280" cy="565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441936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Aptos Display"/>
                <a:ea typeface="Aptos Display"/>
              </a:rPr>
              <a:t>Placa-mãe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291960" y="2314440"/>
            <a:ext cx="4721040" cy="24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 placa-mãe é a peça principal do computador, onde todos os outros componentes são conectados.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441936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  <a:ea typeface="Aptos Display"/>
              </a:rPr>
              <a:t>CPU (Processador)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291960" y="2486880"/>
            <a:ext cx="4764240" cy="30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 CPU (processador) é o "cérebro" do computador. Ela executa todas as tarefas e cálculos necessários para que os programas funcionem.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65" name="Imagem 3" descr="Cpu Free Stock Photo - Public Domain Pictures"/>
          <p:cNvPicPr/>
          <p:nvPr/>
        </p:nvPicPr>
        <p:blipFill>
          <a:blip r:embed="rId1"/>
          <a:stretch/>
        </p:blipFill>
        <p:spPr>
          <a:xfrm>
            <a:off x="7586640" y="-1080"/>
            <a:ext cx="4609440" cy="313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6" name="Imagem 4" descr="Uma imagem contendo eletrônico, circui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7107120" y="3830040"/>
            <a:ext cx="5079600" cy="3022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765432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Aptos Display"/>
                <a:ea typeface="Aptos Display"/>
              </a:rPr>
              <a:t>Memória RAM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291960" y="1897560"/>
            <a:ext cx="5698800" cy="30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 memória RAM é onde o computador guarda temporariamente as informações enquanto estão sendo usadas.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Quando o PC é desligado, os dados da RAM são apagados.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69" name="Imagem 6" descr=""/>
          <p:cNvPicPr/>
          <p:nvPr/>
        </p:nvPicPr>
        <p:blipFill>
          <a:blip r:embed="rId1"/>
          <a:stretch/>
        </p:blipFill>
        <p:spPr>
          <a:xfrm rot="3720000">
            <a:off x="6239160" y="1837080"/>
            <a:ext cx="6073920" cy="320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765432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Aptos Display"/>
                <a:ea typeface="Aptos Display"/>
              </a:rPr>
              <a:t>Memória ROM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291960" y="1897560"/>
            <a:ext cx="4764240" cy="30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 memória ROM é um tipo de memória que armazena informações permanentes no computador, como as instruções básicas para ele ligar e iniciar o sistema.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Diferente da RAM, os dados da ROM não são apagados quando o computador é desligado.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72" name="Imagem 3" descr=""/>
          <p:cNvPicPr/>
          <p:nvPr/>
        </p:nvPicPr>
        <p:blipFill>
          <a:blip r:embed="rId1"/>
          <a:stretch/>
        </p:blipFill>
        <p:spPr>
          <a:xfrm>
            <a:off x="6990120" y="1746360"/>
            <a:ext cx="4997520" cy="3810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8" descr=""/>
          <p:cNvPicPr/>
          <p:nvPr/>
        </p:nvPicPr>
        <p:blipFill>
          <a:blip r:embed="rId1"/>
          <a:stretch/>
        </p:blipFill>
        <p:spPr>
          <a:xfrm>
            <a:off x="5587920" y="702360"/>
            <a:ext cx="5141880" cy="3742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91960" y="20160"/>
            <a:ext cx="548316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Aptos Display"/>
                <a:ea typeface="Aptos Display"/>
              </a:rPr>
              <a:t>Disco rígido</a:t>
            </a:r>
            <a:br>
              <a:rPr sz="4400"/>
            </a:br>
            <a:r>
              <a:rPr b="1" lang="pt-BR" sz="4400" strike="noStrike" u="none">
                <a:solidFill>
                  <a:srgbClr val="002060"/>
                </a:solidFill>
                <a:uFillTx/>
                <a:latin typeface="Aptos Display"/>
                <a:ea typeface="Aptos Display"/>
              </a:rPr>
              <a:t>(HD/SSD)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291960" y="1523880"/>
            <a:ext cx="5785200" cy="30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O disco rígido (HD) ou SSD é o local onde o computador armazena todos os arquivos e programas, mesmo quando está desligado. 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O HD (Hard Disk) é mais lento e usa um disco giratório para gravar os dados. Já o SSD (Solid State Drive) é muito mais rápido, pois usa memória eletrônica, sem partes móveis.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76" name="Imagem 5" descr=""/>
          <p:cNvPicPr/>
          <p:nvPr/>
        </p:nvPicPr>
        <p:blipFill>
          <a:blip r:embed="rId2"/>
          <a:stretch/>
        </p:blipFill>
        <p:spPr>
          <a:xfrm>
            <a:off x="6383880" y="3264120"/>
            <a:ext cx="5807160" cy="399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Imagem 11" descr=""/>
          <p:cNvPicPr/>
          <p:nvPr/>
        </p:nvPicPr>
        <p:blipFill>
          <a:blip r:embed="rId3"/>
          <a:stretch/>
        </p:blipFill>
        <p:spPr>
          <a:xfrm>
            <a:off x="8157240" y="26640"/>
            <a:ext cx="3698640" cy="3569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4" descr="Uma imagem contendo forno, fogão, relógi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7938000" y="3247560"/>
            <a:ext cx="4251960" cy="361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765432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Aptos Display"/>
                <a:ea typeface="Aptos Display"/>
              </a:rPr>
              <a:t>Fonte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291960" y="1710720"/>
            <a:ext cx="6403320" cy="30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 fonte de alimentação é o componente que fornece energia para o computador. Ela transforma a eletricidade da tomada em uma voltagem adequada para cada peça, garantindo que tudo funcione corretamente e com segurança.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81" name="Imagem 7" descr="Desenho técnic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7647120" y="-5760"/>
            <a:ext cx="3381480" cy="3102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91960" y="1127160"/>
            <a:ext cx="765432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Aptos Display"/>
                <a:ea typeface="Aptos Display"/>
              </a:rPr>
              <a:t>Periféricos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291960" y="2486880"/>
            <a:ext cx="9796320" cy="373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Dispositivos que ajudam a usar o computador, mas não fazem parte do seu funcionamento interno. 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Eles podem ser de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entrada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(como teclado e mouse, que enviam comandos) ou de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saída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(como monitor e impressora, que exibem informações). 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Alguns, como pendrives e fones de ouvido, podem ser de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entrada e saída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3" descr="Foto de um gato&#10;"/>
          <p:cNvPicPr/>
          <p:nvPr/>
        </p:nvPicPr>
        <p:blipFill>
          <a:blip r:embed="rId1"/>
          <a:srcRect l="0" t="138" r="5715" b="300"/>
          <a:stretch/>
        </p:blipFill>
        <p:spPr>
          <a:xfrm>
            <a:off x="2520000" y="173160"/>
            <a:ext cx="6379200" cy="6518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91960" y="20160"/>
            <a:ext cx="765432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19999"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Aptos Display"/>
                <a:ea typeface="Aptos Display"/>
              </a:rPr>
              <a:t>Dispositivo de armazenamento de dados portáteis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291960" y="1595520"/>
            <a:ext cx="6216480" cy="485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Os dispositivos de armazenamento de dados portáteis são usados para guardar e transportar arquivos de um computador para outro.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Alguns exemplos são pendrives, cartões de memória e HDs/SSDs externos.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6" name="Imagem 12"/>
          <p:cNvSpPr/>
          <p:nvPr/>
        </p:nvSpPr>
        <p:spPr>
          <a:xfrm>
            <a:off x="6685560" y="1387440"/>
            <a:ext cx="5247360" cy="5261760"/>
          </a:xfrm>
          <a:prstGeom prst="flowChartConnector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7" name="Imagem 7" descr=""/>
          <p:cNvPicPr/>
          <p:nvPr/>
        </p:nvPicPr>
        <p:blipFill>
          <a:blip r:embed="rId2"/>
          <a:stretch/>
        </p:blipFill>
        <p:spPr>
          <a:xfrm>
            <a:off x="6690960" y="5145480"/>
            <a:ext cx="1713960" cy="1713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441936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Monitor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291960" y="1509480"/>
            <a:ext cx="4764240" cy="383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O monitor é a "tela" do computador, onde as imagens, vídeos e textos são exibidos. 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É um dos principais meios de interação entre o usuário e o computador.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90" name="Imagem 7" descr="Monitor de computador&#10;&#10;O conteúdo gerado por IA pode estar incorreto."/>
          <p:cNvPicPr/>
          <p:nvPr/>
        </p:nvPicPr>
        <p:blipFill>
          <a:blip r:embed="rId1"/>
          <a:stretch/>
        </p:blipFill>
        <p:spPr>
          <a:xfrm flipH="1">
            <a:off x="6298200" y="385920"/>
            <a:ext cx="5892840" cy="6473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441936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Teclado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291960" y="1897560"/>
            <a:ext cx="6173280" cy="30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O teclado é um periférico de entrada usado para digitar textos, comandos e controlar o computador. 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93" name="Imagem 7" descr="Teclado de computador&#10;&#10;O conteúdo gerado por IA pode estar incorreto."/>
          <p:cNvPicPr/>
          <p:nvPr/>
        </p:nvPicPr>
        <p:blipFill>
          <a:blip r:embed="rId1"/>
          <a:srcRect l="-287" t="179" r="-67" b="-146"/>
          <a:stretch/>
        </p:blipFill>
        <p:spPr>
          <a:xfrm rot="19020000">
            <a:off x="5619960" y="1182240"/>
            <a:ext cx="6636600" cy="368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m 17" descr=""/>
          <p:cNvPicPr/>
          <p:nvPr/>
        </p:nvPicPr>
        <p:blipFill>
          <a:blip r:embed="rId1"/>
          <a:srcRect l="22469" t="365" r="19320" b="113"/>
          <a:stretch/>
        </p:blipFill>
        <p:spPr>
          <a:xfrm rot="1980000">
            <a:off x="8261640" y="1303200"/>
            <a:ext cx="3424680" cy="588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441936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Mouse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291960" y="1710720"/>
            <a:ext cx="4965480" cy="4106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O mouse é um periférico de entrada que permite mover o cursor na tela e interagir com os itens do computador. 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Ele facilita a navegação, permitindo clicar, arrastar e selecionar objetos com precisão.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197" name="Imagem 7" descr="Logotip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5324760" y="472320"/>
            <a:ext cx="3210120" cy="3296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m 13" descr="Uma imagem contendo objeto, relógi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5765400" y="-2520"/>
            <a:ext cx="3579480" cy="2505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91960" y="5760"/>
            <a:ext cx="4419360" cy="135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Fones de ouvido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291960" y="2055600"/>
            <a:ext cx="4908240" cy="275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 </a:t>
            </a:r>
            <a:r>
              <a:rPr b="0" lang="la-VA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Os fones de ouvido são periféricos de áudio que permitem ouvir sons do computador de forma privada, sem precisar de caixas de som.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201" name="Imagem 7" descr=""/>
          <p:cNvPicPr/>
          <p:nvPr/>
        </p:nvPicPr>
        <p:blipFill>
          <a:blip r:embed="rId2"/>
          <a:stretch/>
        </p:blipFill>
        <p:spPr>
          <a:xfrm rot="21000000">
            <a:off x="6437880" y="2183040"/>
            <a:ext cx="5814720" cy="4518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m 5" descr=""/>
          <p:cNvPicPr/>
          <p:nvPr/>
        </p:nvPicPr>
        <p:blipFill>
          <a:blip r:embed="rId1"/>
          <a:stretch/>
        </p:blipFill>
        <p:spPr>
          <a:xfrm>
            <a:off x="4842360" y="263160"/>
            <a:ext cx="3383640" cy="341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Imagem 10" descr=""/>
          <p:cNvPicPr/>
          <p:nvPr/>
        </p:nvPicPr>
        <p:blipFill>
          <a:blip r:embed="rId2"/>
          <a:stretch/>
        </p:blipFill>
        <p:spPr>
          <a:xfrm>
            <a:off x="338040" y="4538520"/>
            <a:ext cx="3809520" cy="232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4" name="Imagem 14" descr=""/>
          <p:cNvPicPr/>
          <p:nvPr/>
        </p:nvPicPr>
        <p:blipFill>
          <a:blip r:embed="rId3"/>
          <a:stretch/>
        </p:blipFill>
        <p:spPr>
          <a:xfrm>
            <a:off x="4745160" y="3966120"/>
            <a:ext cx="3578040" cy="289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5" name="Imagem 17" descr="1080P Webcam with Microphone, HD Webcam Web Camera with Tripod Stand ..."/>
          <p:cNvPicPr/>
          <p:nvPr/>
        </p:nvPicPr>
        <p:blipFill>
          <a:blip r:embed="rId4"/>
          <a:stretch/>
        </p:blipFill>
        <p:spPr>
          <a:xfrm>
            <a:off x="3240" y="98640"/>
            <a:ext cx="4133880" cy="425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6" name="Imagem 4" descr="Tex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8818200" y="98640"/>
            <a:ext cx="3368160" cy="342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7" name="Imagem 1" descr="Caixa de Som Edifier R1080bt Home Studio com Bluetooth - RCK AUDIO ..."/>
          <p:cNvPicPr/>
          <p:nvPr/>
        </p:nvPicPr>
        <p:blipFill>
          <a:blip r:embed="rId6"/>
          <a:stretch/>
        </p:blipFill>
        <p:spPr>
          <a:xfrm>
            <a:off x="9028800" y="3434040"/>
            <a:ext cx="3206160" cy="3425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magen 4"/>
          <p:cNvSpPr/>
          <p:nvPr/>
        </p:nvSpPr>
        <p:spPr>
          <a:xfrm>
            <a:off x="344160" y="309960"/>
            <a:ext cx="5590800" cy="5590800"/>
          </a:xfrm>
          <a:custGeom>
            <a:avLst/>
            <a:gdLst>
              <a:gd name="textAreaLeft" fmla="*/ 0 w 5590800"/>
              <a:gd name="textAreaRight" fmla="*/ 5591160 w 5590800"/>
              <a:gd name="textAreaTop" fmla="*/ 0 h 5590800"/>
              <a:gd name="textAreaBottom" fmla="*/ 5591160 h 5590800"/>
            </a:gdLst>
            <a:ahLst/>
            <a:rect l="textAreaLeft" t="textAreaTop" r="textAreaRight" b="textAreaBottom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9" name="Imagen 3"/>
          <p:cNvSpPr/>
          <p:nvPr/>
        </p:nvSpPr>
        <p:spPr>
          <a:xfrm>
            <a:off x="6098760" y="309960"/>
            <a:ext cx="5590800" cy="5590800"/>
          </a:xfrm>
          <a:custGeom>
            <a:avLst/>
            <a:gdLst>
              <a:gd name="textAreaLeft" fmla="*/ 0 w 5590800"/>
              <a:gd name="textAreaRight" fmla="*/ 5591160 w 5590800"/>
              <a:gd name="textAreaTop" fmla="*/ 0 h 5590800"/>
              <a:gd name="textAreaBottom" fmla="*/ 5591160 h 5590800"/>
            </a:gdLst>
            <a:ahLst/>
            <a:rect l="textAreaLeft" t="textAreaTop" r="textAreaRight" b="textAreaBottom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m 3" descr="Curso básico de Informática: por que fazer? - Blog do Portal Educaçã"/>
          <p:cNvPicPr/>
          <p:nvPr/>
        </p:nvPicPr>
        <p:blipFill>
          <a:blip r:embed="rId1"/>
          <a:srcRect l="5893" t="0" r="-224" b="4855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11" name="Agrupar 8"/>
          <p:cNvGrpSpPr/>
          <p:nvPr/>
        </p:nvGrpSpPr>
        <p:grpSpPr>
          <a:xfrm>
            <a:off x="-6486840" y="360"/>
            <a:ext cx="6492240" cy="6882840"/>
            <a:chOff x="-6486840" y="360"/>
            <a:chExt cx="6492240" cy="6882840"/>
          </a:xfrm>
        </p:grpSpPr>
        <p:sp>
          <p:nvSpPr>
            <p:cNvPr id="212" name="Retângulo 4"/>
            <p:cNvSpPr/>
            <p:nvPr/>
          </p:nvSpPr>
          <p:spPr>
            <a:xfrm>
              <a:off x="-6486840" y="360"/>
              <a:ext cx="6492240" cy="68828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213" name="CaixaDeTexto 5"/>
            <p:cNvSpPr/>
            <p:nvPr/>
          </p:nvSpPr>
          <p:spPr>
            <a:xfrm>
              <a:off x="-6406560" y="2935800"/>
              <a:ext cx="6308280" cy="1005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0">
              <a:solidFill>
                <a:srgbClr val="104862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</a:rPr>
                <a:t>SOFTWARE</a:t>
              </a:r>
              <a:endParaRPr b="0" lang="pt-BR" sz="6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m 3" descr="Curso básico de Informática: por que fazer? - Blog do Portal Educaçã"/>
          <p:cNvPicPr/>
          <p:nvPr/>
        </p:nvPicPr>
        <p:blipFill>
          <a:blip r:embed="rId1"/>
          <a:srcRect l="5893" t="0" r="-224" b="4855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15" name="Agrupar 8"/>
          <p:cNvGrpSpPr/>
          <p:nvPr/>
        </p:nvGrpSpPr>
        <p:grpSpPr>
          <a:xfrm>
            <a:off x="-2520" y="360"/>
            <a:ext cx="6492240" cy="6882840"/>
            <a:chOff x="-2520" y="360"/>
            <a:chExt cx="6492240" cy="6882840"/>
          </a:xfrm>
        </p:grpSpPr>
        <p:sp>
          <p:nvSpPr>
            <p:cNvPr id="216" name="Retângulo 4"/>
            <p:cNvSpPr/>
            <p:nvPr/>
          </p:nvSpPr>
          <p:spPr>
            <a:xfrm>
              <a:off x="-2520" y="360"/>
              <a:ext cx="6492240" cy="68828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217" name="CaixaDeTexto 5"/>
            <p:cNvSpPr/>
            <p:nvPr/>
          </p:nvSpPr>
          <p:spPr>
            <a:xfrm>
              <a:off x="77400" y="2921400"/>
              <a:ext cx="6308280" cy="1005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0">
              <a:solidFill>
                <a:srgbClr val="104862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  <a:ea typeface="Aptos"/>
                </a:rPr>
                <a:t>SOFTWARE</a:t>
              </a:r>
              <a:endParaRPr b="0" lang="pt-BR" sz="6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p:transition spd="slow"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/>
          </p:nvPr>
        </p:nvSpPr>
        <p:spPr>
          <a:xfrm>
            <a:off x="277560" y="1868760"/>
            <a:ext cx="5555160" cy="348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É a </a:t>
            </a:r>
            <a:r>
              <a:rPr b="1" lang="pt-BR" sz="3200" strike="noStrike" u="none">
                <a:solidFill>
                  <a:schemeClr val="dk1"/>
                </a:solidFill>
                <a:uFillTx/>
                <a:latin typeface="Aptos"/>
              </a:rPr>
              <a:t>parte lógica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que permite a</a:t>
            </a:r>
            <a:r>
              <a:rPr b="1" lang="pt-BR" sz="3200" strike="noStrike" u="none">
                <a:solidFill>
                  <a:schemeClr val="dk1"/>
                </a:solidFill>
                <a:uFillTx/>
                <a:latin typeface="Aptos"/>
              </a:rPr>
              <a:t> um dispositivo eletrônico ou computador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executar tarefas específicas.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 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São exemplos de softwares o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sistema operacional </a:t>
            </a:r>
            <a:r>
              <a:rPr b="0" lang="pt-BR" sz="3200" strike="noStrike" u="none">
                <a:solidFill>
                  <a:srgbClr val="000000"/>
                </a:solidFill>
                <a:uFillTx/>
                <a:latin typeface="Aptos"/>
              </a:rPr>
              <a:t>e 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aplicações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219" name="Imagem 7" descr=""/>
          <p:cNvPicPr/>
          <p:nvPr/>
        </p:nvPicPr>
        <p:blipFill>
          <a:blip r:embed="rId1"/>
          <a:srcRect l="0" t="133" r="63519" b="-1860"/>
          <a:stretch/>
        </p:blipFill>
        <p:spPr>
          <a:xfrm>
            <a:off x="5955480" y="-29880"/>
            <a:ext cx="3122280" cy="312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Imagem 10" descr=""/>
          <p:cNvPicPr/>
          <p:nvPr/>
        </p:nvPicPr>
        <p:blipFill>
          <a:blip r:embed="rId2"/>
          <a:srcRect l="34331" t="-3721" r="31208" b="591"/>
          <a:stretch/>
        </p:blipFill>
        <p:spPr>
          <a:xfrm>
            <a:off x="9813600" y="206640"/>
            <a:ext cx="1524960" cy="15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1" name="Imagem 11" descr=""/>
          <p:cNvPicPr/>
          <p:nvPr/>
        </p:nvPicPr>
        <p:blipFill>
          <a:blip r:embed="rId3"/>
          <a:srcRect l="69529" t="0" r="-201" b="591"/>
          <a:stretch/>
        </p:blipFill>
        <p:spPr>
          <a:xfrm>
            <a:off x="8601120" y="1433520"/>
            <a:ext cx="1540440" cy="169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2" name="Imagem 12" descr="Logotipo&#10;&#10;O conteúdo gerado por IA pode estar incorreto."/>
          <p:cNvPicPr/>
          <p:nvPr/>
        </p:nvPicPr>
        <p:blipFill>
          <a:blip r:embed="rId4"/>
          <a:stretch/>
        </p:blipFill>
        <p:spPr>
          <a:xfrm rot="5400000">
            <a:off x="9618840" y="3063240"/>
            <a:ext cx="3766680" cy="107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Imagem 17"/>
          <p:cNvSpPr/>
          <p:nvPr/>
        </p:nvSpPr>
        <p:spPr>
          <a:xfrm>
            <a:off x="6098760" y="3110400"/>
            <a:ext cx="4018320" cy="3799800"/>
          </a:xfrm>
          <a:prstGeom prst="flowChartConnector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m 4"/>
          <p:cNvSpPr/>
          <p:nvPr/>
        </p:nvSpPr>
        <p:spPr>
          <a:xfrm>
            <a:off x="5311800" y="0"/>
            <a:ext cx="6878520" cy="6857640"/>
          </a:xfrm>
          <a:custGeom>
            <a:avLst/>
            <a:gdLst>
              <a:gd name="textAreaLeft" fmla="*/ 0 w 6878520"/>
              <a:gd name="textAreaRight" fmla="*/ 6878880 w 687852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CaixaDeTexto 7"/>
          <p:cNvSpPr/>
          <p:nvPr/>
        </p:nvSpPr>
        <p:spPr>
          <a:xfrm>
            <a:off x="607680" y="548280"/>
            <a:ext cx="527328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Estrutura do curso</a:t>
            </a: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CaixaDeTexto 8"/>
          <p:cNvSpPr/>
          <p:nvPr/>
        </p:nvSpPr>
        <p:spPr>
          <a:xfrm>
            <a:off x="612720" y="2068560"/>
            <a:ext cx="5072040" cy="336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90000"/>
              </a:lnSpc>
              <a:spcBef>
                <a:spcPts val="1001"/>
              </a:spcBef>
            </a:pP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Windows 10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Word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Excel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PowerPoint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r>
              <a:rPr b="0" lang="pt-BR" sz="3200" strike="noStrike" u="none">
                <a:solidFill>
                  <a:srgbClr val="0070c0"/>
                </a:solidFill>
                <a:uFillTx/>
                <a:latin typeface="Aptos"/>
              </a:rPr>
              <a:t>Internet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r>
              <a:rPr b="0" lang="pt-BR" sz="3200" strike="noStrike" u="none">
                <a:solidFill>
                  <a:srgbClr val="0070c0"/>
                </a:solidFill>
                <a:uFillTx/>
                <a:latin typeface="Aptos"/>
              </a:rPr>
              <a:t>Windows 11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Sistema Operacional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6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Software fundamental que gerencia os recursos de hardware e permite a interação do usuário.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6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Exemplos: Android, iOS, Linux, macOS e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Windows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6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0" dur="indefinite" restart="never" nodeType="tmRoot">
          <p:childTnLst>
            <p:seq>
              <p:cTn id="131" dur="indefinite" nodeType="mainSeq">
                <p:childTnLst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Softwares utilitários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Programas que realizam funções específicas relacionadas ao gerenciamento do computador.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Compactadores de arquivos (como WinRar),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Antivírus,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Programas de backup,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Ferramentas de otimização do sistema.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0" dur="indefinite" restart="never" nodeType="tmRoot">
          <p:childTnLst>
            <p:seq>
              <p:cTn id="141" dur="indefinite" nodeType="mainSeq">
                <p:childTnLst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m 4" descr="Tabela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388800" y="609480"/>
            <a:ext cx="7071840" cy="519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9" name="Imagem 6" descr="Interface gráfica do usuário, Gráfico&#10;&#10;O conteúdo gerado por IA pode estar incorreto."/>
          <p:cNvPicPr/>
          <p:nvPr/>
        </p:nvPicPr>
        <p:blipFill>
          <a:blip r:embed="rId2"/>
          <a:srcRect l="0" t="0" r="-376" b="4482"/>
          <a:stretch/>
        </p:blipFill>
        <p:spPr>
          <a:xfrm>
            <a:off x="7466760" y="2271960"/>
            <a:ext cx="3843000" cy="4585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" name="Imagem 5" descr="Antivirus vs Internet Security [Security Software Comparison]"/>
          <p:cNvPicPr/>
          <p:nvPr/>
        </p:nvPicPr>
        <p:blipFill>
          <a:blip r:embed="rId3"/>
          <a:stretch/>
        </p:blipFill>
        <p:spPr>
          <a:xfrm>
            <a:off x="6607800" y="613080"/>
            <a:ext cx="4712400" cy="2209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Softwares de aplicação 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Programas que realizam tarefas específicas para os usuários.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Exemplos incluem: Editores de texto (como o Word), 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Planilhas eletrônicas (como o Excel),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Navegadores web, 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Jogos, 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Aplicativos de edição de imagem e vídeo.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2" dur="indefinite" restart="never" nodeType="tmRoot">
          <p:childTnLst>
            <p:seq>
              <p:cTn id="163" dur="indefinite" nodeType="mainSeq">
                <p:childTnLst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Agrupar 9"/>
          <p:cNvGrpSpPr/>
          <p:nvPr/>
        </p:nvGrpSpPr>
        <p:grpSpPr>
          <a:xfrm>
            <a:off x="1015200" y="457560"/>
            <a:ext cx="10494720" cy="5976000"/>
            <a:chOff x="1015200" y="457560"/>
            <a:chExt cx="10494720" cy="5976000"/>
          </a:xfrm>
        </p:grpSpPr>
        <p:pic>
          <p:nvPicPr>
            <p:cNvPr id="234" name="Imagem 5" descr="Uma imagem contendo Interface gráfica do usuário&#10;&#10;O conteúdo gerado por IA pode estar incorreto."/>
            <p:cNvPicPr/>
            <p:nvPr/>
          </p:nvPicPr>
          <p:blipFill>
            <a:blip r:embed="rId1"/>
            <a:stretch/>
          </p:blipFill>
          <p:spPr>
            <a:xfrm>
              <a:off x="1015200" y="457560"/>
              <a:ext cx="10175760" cy="59565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5" name="Retângulo 8"/>
            <p:cNvSpPr/>
            <p:nvPr/>
          </p:nvSpPr>
          <p:spPr>
            <a:xfrm>
              <a:off x="7072560" y="4150800"/>
              <a:ext cx="4437360" cy="2282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uFillTx/>
                <a:latin typeface="Apto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Navegadores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237" name="Imagem 3" descr="Chrome Logo Valor Historia Png Images"/>
          <p:cNvPicPr/>
          <p:nvPr/>
        </p:nvPicPr>
        <p:blipFill>
          <a:blip r:embed="rId1"/>
          <a:stretch/>
        </p:blipFill>
        <p:spPr>
          <a:xfrm>
            <a:off x="6564600" y="2501640"/>
            <a:ext cx="3260520" cy="1833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8" name="Imagem 5" descr="&quot;Microsoft Edge&quot; Icon - Download for free – Iconduck"/>
          <p:cNvPicPr/>
          <p:nvPr/>
        </p:nvPicPr>
        <p:blipFill>
          <a:blip r:embed="rId2"/>
          <a:stretch/>
        </p:blipFill>
        <p:spPr>
          <a:xfrm>
            <a:off x="4954320" y="2530440"/>
            <a:ext cx="1837080" cy="182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Imagem 6" descr="Internet Explorer como diferencia entre la Microsoft de ayer y la de ..."/>
          <p:cNvPicPr/>
          <p:nvPr/>
        </p:nvPicPr>
        <p:blipFill>
          <a:blip r:embed="rId3"/>
          <a:stretch/>
        </p:blipFill>
        <p:spPr>
          <a:xfrm>
            <a:off x="2668320" y="2501640"/>
            <a:ext cx="1837080" cy="182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0" name="Imagem 7" descr="Resultado de imagem para Firefox Novo Logo"/>
          <p:cNvPicPr/>
          <p:nvPr/>
        </p:nvPicPr>
        <p:blipFill>
          <a:blip r:embed="rId4"/>
          <a:stretch/>
        </p:blipFill>
        <p:spPr>
          <a:xfrm>
            <a:off x="9580680" y="2508840"/>
            <a:ext cx="1771920" cy="184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1" name="Imagem 8" descr="Opera – Logos Download"/>
          <p:cNvPicPr/>
          <p:nvPr/>
        </p:nvPicPr>
        <p:blipFill>
          <a:blip r:embed="rId5"/>
          <a:stretch/>
        </p:blipFill>
        <p:spPr>
          <a:xfrm>
            <a:off x="842400" y="2530440"/>
            <a:ext cx="1837080" cy="1828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8" dur="indefinite" restart="never" nodeType="tmRoot">
          <p:childTnLst>
            <p:seq>
              <p:cTn id="189" dur="indefinite" nodeType="mainSeq">
                <p:childTnLst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m 3" descr=""/>
          <p:cNvPicPr/>
          <p:nvPr/>
        </p:nvPicPr>
        <p:blipFill>
          <a:blip r:embed="rId1"/>
          <a:srcRect l="0" t="4883" r="0" b="4883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43" name="Agrupar 8"/>
          <p:cNvGrpSpPr/>
          <p:nvPr/>
        </p:nvGrpSpPr>
        <p:grpSpPr>
          <a:xfrm>
            <a:off x="-6486840" y="360"/>
            <a:ext cx="6492240" cy="6882840"/>
            <a:chOff x="-6486840" y="360"/>
            <a:chExt cx="6492240" cy="6882840"/>
          </a:xfrm>
        </p:grpSpPr>
        <p:sp>
          <p:nvSpPr>
            <p:cNvPr id="244" name="Retângulo 4"/>
            <p:cNvSpPr/>
            <p:nvPr/>
          </p:nvSpPr>
          <p:spPr>
            <a:xfrm>
              <a:off x="-6486840" y="360"/>
              <a:ext cx="6492240" cy="688284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245" name="CaixaDeTexto 5"/>
            <p:cNvSpPr/>
            <p:nvPr/>
          </p:nvSpPr>
          <p:spPr>
            <a:xfrm>
              <a:off x="-6406560" y="2935800"/>
              <a:ext cx="6308280" cy="1005480"/>
            </a:xfrm>
            <a:prstGeom prst="rect">
              <a:avLst/>
            </a:prstGeom>
            <a:noFill/>
            <a:ln w="0">
              <a:solidFill>
                <a:srgbClr val="01062e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</a:rPr>
                <a:t>WINDOWS 10</a:t>
              </a:r>
              <a:endParaRPr b="0" lang="pt-BR" sz="6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m 3" descr=""/>
          <p:cNvPicPr/>
          <p:nvPr/>
        </p:nvPicPr>
        <p:blipFill>
          <a:blip r:embed="rId1"/>
          <a:srcRect l="0" t="4883" r="0" b="4883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47" name="Agrupar 8"/>
          <p:cNvGrpSpPr/>
          <p:nvPr/>
        </p:nvGrpSpPr>
        <p:grpSpPr>
          <a:xfrm>
            <a:off x="-2520" y="360"/>
            <a:ext cx="6492240" cy="6882840"/>
            <a:chOff x="-2520" y="360"/>
            <a:chExt cx="6492240" cy="6882840"/>
          </a:xfrm>
        </p:grpSpPr>
        <p:sp>
          <p:nvSpPr>
            <p:cNvPr id="248" name="Retângulo 4"/>
            <p:cNvSpPr/>
            <p:nvPr/>
          </p:nvSpPr>
          <p:spPr>
            <a:xfrm>
              <a:off x="-2520" y="360"/>
              <a:ext cx="6492240" cy="6882840"/>
            </a:xfrm>
            <a:prstGeom prst="rect">
              <a:avLst/>
            </a:prstGeom>
            <a:solidFill>
              <a:srgbClr val="01062e"/>
            </a:solidFill>
            <a:ln>
              <a:solidFill>
                <a:srgbClr val="0106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249" name="CaixaDeTexto 5"/>
            <p:cNvSpPr/>
            <p:nvPr/>
          </p:nvSpPr>
          <p:spPr>
            <a:xfrm>
              <a:off x="77400" y="2921400"/>
              <a:ext cx="6308280" cy="1005480"/>
            </a:xfrm>
            <a:prstGeom prst="rect">
              <a:avLst/>
            </a:prstGeom>
            <a:solidFill>
              <a:srgbClr val="01062e"/>
            </a:solidFill>
            <a:ln w="0">
              <a:solidFill>
                <a:srgbClr val="01062e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  <a:ea typeface="Aptos"/>
                </a:rPr>
                <a:t>WINDOWS 10</a:t>
              </a:r>
              <a:endParaRPr b="0" lang="pt-BR" sz="6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50" name="CaixaDeTexto 1"/>
          <p:cNvSpPr/>
          <p:nvPr/>
        </p:nvSpPr>
        <p:spPr>
          <a:xfrm>
            <a:off x="-3240" y="6878520"/>
            <a:ext cx="122029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19999"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ThePhoto de PhotoAuthor está licenciada sob CCYYSA.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Windows 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838080" y="1725120"/>
            <a:ext cx="10515240" cy="445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Sistema operacional;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A primeira versão (Windows 1.0) foi lançada em 1985;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253" name="Imagem 3" descr="Interface do Windows 1.0 (Imagem: Reprodução/Microsoft)"/>
          <p:cNvPicPr/>
          <p:nvPr/>
        </p:nvPicPr>
        <p:blipFill>
          <a:blip r:embed="rId1"/>
          <a:stretch/>
        </p:blipFill>
        <p:spPr>
          <a:xfrm>
            <a:off x="2711520" y="2938680"/>
            <a:ext cx="6782760" cy="3798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8" dur="indefinite" restart="never" nodeType="tmRoot">
          <p:childTnLst>
            <p:seq>
              <p:cTn id="199" dur="indefinite" nodeType="mainSeq">
                <p:childTnLst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838080" y="1106640"/>
            <a:ext cx="10515240" cy="472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Desenvolvido pela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Microsoft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, empresa fundada por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Bill Gates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 e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Paul Allen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O Windows domina 72% do mercado mundial¹;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está em 88% dos computadores no Brasil¹;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Sistema Operacional mais comum em ambientes profissionais;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escolas, universidades e jogos;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55" name="CaixaDeTexto 4"/>
          <p:cNvSpPr/>
          <p:nvPr/>
        </p:nvSpPr>
        <p:spPr>
          <a:xfrm>
            <a:off x="843480" y="6249240"/>
            <a:ext cx="9902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</a:rPr>
              <a:t>1 </a:t>
            </a:r>
            <a:r>
              <a:rPr b="0" lang="pt-BR" sz="1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https://canaltech.com.br/software/qual-o-sistema-operacional-de-pc-mais-usado-do-mundo/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2" dur="indefinite" restart="never" nodeType="tmRoot">
          <p:childTnLst>
            <p:seq>
              <p:cTn id="213" dur="indefinite" nodeType="mainSeq">
                <p:childTnLst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m 3" descr="Curso básico de Informática: por que fazer? - Blog do Portal Educaçã"/>
          <p:cNvPicPr/>
          <p:nvPr/>
        </p:nvPicPr>
        <p:blipFill>
          <a:blip r:embed="rId1"/>
          <a:srcRect l="5893" t="0" r="-224" b="4855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2" name="Agrupar 8"/>
          <p:cNvGrpSpPr/>
          <p:nvPr/>
        </p:nvGrpSpPr>
        <p:grpSpPr>
          <a:xfrm>
            <a:off x="-6486840" y="360"/>
            <a:ext cx="6492240" cy="6882840"/>
            <a:chOff x="-6486840" y="360"/>
            <a:chExt cx="6492240" cy="6882840"/>
          </a:xfrm>
        </p:grpSpPr>
        <p:sp>
          <p:nvSpPr>
            <p:cNvPr id="83" name="Retângulo 4"/>
            <p:cNvSpPr/>
            <p:nvPr/>
          </p:nvSpPr>
          <p:spPr>
            <a:xfrm>
              <a:off x="-6486840" y="360"/>
              <a:ext cx="6492240" cy="68828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84" name="CaixaDeTexto 5"/>
            <p:cNvSpPr/>
            <p:nvPr/>
          </p:nvSpPr>
          <p:spPr>
            <a:xfrm>
              <a:off x="-6406560" y="2935800"/>
              <a:ext cx="6308280" cy="1005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0">
              <a:solidFill>
                <a:srgbClr val="104862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</a:rPr>
                <a:t>INFORMÁTICA</a:t>
              </a:r>
              <a:endParaRPr b="0" lang="pt-BR" sz="6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O preço da fama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57" name="Espaço Reservado para Conteúdo 3"/>
          <p:cNvSpPr/>
          <p:nvPr/>
        </p:nvSpPr>
        <p:spPr>
          <a:xfrm>
            <a:off x="7461720" y="1479600"/>
            <a:ext cx="3895920" cy="3892680"/>
          </a:xfrm>
          <a:prstGeom prst="flowChartConnector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CaixaDeTexto 6"/>
          <p:cNvSpPr/>
          <p:nvPr/>
        </p:nvSpPr>
        <p:spPr>
          <a:xfrm>
            <a:off x="876240" y="1676160"/>
            <a:ext cx="618192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Principal alvo de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ataques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,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vírus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e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roubos 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de dados;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CaixaDeTexto 9"/>
          <p:cNvSpPr/>
          <p:nvPr/>
        </p:nvSpPr>
        <p:spPr>
          <a:xfrm>
            <a:off x="870480" y="3424320"/>
            <a:ext cx="618192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Importante ter </a:t>
            </a:r>
            <a:r>
              <a:rPr b="1" lang="pt-BR" sz="3200" strike="noStrike" u="none">
                <a:solidFill>
                  <a:srgbClr val="002060"/>
                </a:solidFill>
                <a:uFillTx/>
                <a:latin typeface="Aptos"/>
              </a:rPr>
              <a:t>conhecimento</a:t>
            </a: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;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CaixaDeTexto 15"/>
          <p:cNvSpPr/>
          <p:nvPr/>
        </p:nvSpPr>
        <p:spPr>
          <a:xfrm>
            <a:off x="879120" y="4611960"/>
            <a:ext cx="674280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Sobre seu sistema operacional e sobre os softwares que você utiliza.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4" dur="indefinite" restart="never" nodeType="tmRoot">
          <p:childTnLst>
            <p:seq>
              <p:cTn id="235" dur="indefinite" nodeType="mainSeq">
                <p:childTnLst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m 2" descr="Grupos de Estudos – Consciência"/>
          <p:cNvPicPr/>
          <p:nvPr/>
        </p:nvPicPr>
        <p:blipFill>
          <a:blip r:embed="rId1"/>
          <a:stretch/>
        </p:blipFill>
        <p:spPr>
          <a:xfrm>
            <a:off x="5615640" y="2959560"/>
            <a:ext cx="6581520" cy="371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839880" y="-2880"/>
            <a:ext cx="9538920" cy="168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Estudar é sempre a melhor escolha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839880" y="2028600"/>
            <a:ext cx="3931920" cy="279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Não é fácil.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Não é rápido.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Estudar exige dedicação e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</a:rPr>
              <a:t>esforço.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4" name="Título 4"/>
          <p:cNvSpPr/>
          <p:nvPr/>
        </p:nvSpPr>
        <p:spPr>
          <a:xfrm>
            <a:off x="834120" y="4807800"/>
            <a:ext cx="4780080" cy="16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pt-BR" sz="3600" strike="noStrike" u="none">
                <a:solidFill>
                  <a:srgbClr val="002060"/>
                </a:solidFill>
                <a:uFillTx/>
                <a:latin typeface="Gill Sans MT"/>
              </a:rPr>
              <a:t>Podem contar comigo.</a:t>
            </a:r>
            <a:endParaRPr b="0" lang="pt-B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8" dur="indefinite" restart="never" nodeType="tmRoot">
          <p:childTnLst>
            <p:seq>
              <p:cTn id="249" dur="indefinite" nodeType="mainSeq">
                <p:childTnLst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s-ES" sz="4400" strike="noStrike" u="none">
                <a:solidFill>
                  <a:srgbClr val="002060"/>
                </a:solidFill>
                <a:uFillTx/>
                <a:latin typeface="Gill Sans MT"/>
              </a:rPr>
              <a:t>Ligar o computador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266" name="Imagen 6" descr=""/>
          <p:cNvPicPr/>
          <p:nvPr/>
        </p:nvPicPr>
        <p:blipFill>
          <a:blip r:embed="rId1"/>
          <a:stretch/>
        </p:blipFill>
        <p:spPr>
          <a:xfrm>
            <a:off x="315360" y="2770560"/>
            <a:ext cx="2733480" cy="396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7" name="Imagen 10" descr="Imagen que contiene interior, computadora, lado, monitor&#10;&#10;El contenido generado por inteligencia artificial puede ser incorrecto."/>
          <p:cNvPicPr/>
          <p:nvPr/>
        </p:nvPicPr>
        <p:blipFill>
          <a:blip r:embed="rId2"/>
          <a:srcRect l="-31" t="0" r="10800" b="-521"/>
          <a:stretch/>
        </p:blipFill>
        <p:spPr>
          <a:xfrm>
            <a:off x="3048120" y="3589200"/>
            <a:ext cx="9153720" cy="327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8" name="Imagen 11"/>
          <p:cNvSpPr/>
          <p:nvPr/>
        </p:nvSpPr>
        <p:spPr>
          <a:xfrm>
            <a:off x="7359480" y="503640"/>
            <a:ext cx="4000320" cy="3895200"/>
          </a:xfrm>
          <a:prstGeom prst="flowChartConnector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s-ES" sz="4400" strike="noStrike" u="none">
                <a:solidFill>
                  <a:srgbClr val="002060"/>
                </a:solidFill>
                <a:uFillTx/>
                <a:latin typeface="Aptos Display"/>
              </a:rPr>
              <a:t>Desligar o computador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270" name="Imagen 3" descr="Interfaz de usuario gráfica, Aplicación&#10;&#10;El contenido generado por inteligencia artificial puede ser incorrecto."/>
          <p:cNvPicPr/>
          <p:nvPr/>
        </p:nvPicPr>
        <p:blipFill>
          <a:blip r:embed="rId1"/>
          <a:srcRect l="0" t="0" r="48947" b="21919"/>
          <a:stretch/>
        </p:blipFill>
        <p:spPr>
          <a:xfrm>
            <a:off x="3746880" y="1706400"/>
            <a:ext cx="4728240" cy="3963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trike="noStrike" u="none">
                <a:solidFill>
                  <a:schemeClr val="dk1"/>
                </a:solidFill>
                <a:uFillTx/>
                <a:latin typeface="Gill Sans MT"/>
              </a:rPr>
              <a:t>Gill Sans MT, 44, </a:t>
            </a:r>
            <a:r>
              <a:rPr b="1" lang="pt-BR" sz="4400" strike="noStrike" u="none">
                <a:solidFill>
                  <a:schemeClr val="dk1"/>
                </a:solidFill>
                <a:uFillTx/>
                <a:latin typeface="Gill Sans MT"/>
              </a:rPr>
              <a:t>negrito</a:t>
            </a:r>
            <a:r>
              <a:rPr b="0" lang="pt-BR" sz="4400" strike="noStrike" u="none">
                <a:solidFill>
                  <a:schemeClr val="dk1"/>
                </a:solidFill>
                <a:uFillTx/>
                <a:latin typeface="Gill Sans MT"/>
              </a:rPr>
              <a:t>, </a:t>
            </a:r>
            <a:r>
              <a:rPr b="0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Azul Escuro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21156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 Display"/>
                <a:ea typeface="Calibri"/>
              </a:rPr>
              <a:t>Aptos Display, 32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73" name="Retângulo 3"/>
          <p:cNvSpPr/>
          <p:nvPr/>
        </p:nvSpPr>
        <p:spPr>
          <a:xfrm>
            <a:off x="843480" y="3586680"/>
            <a:ext cx="1904760" cy="26002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274" name="Retângulo 4"/>
          <p:cNvSpPr/>
          <p:nvPr/>
        </p:nvSpPr>
        <p:spPr>
          <a:xfrm>
            <a:off x="3546360" y="3586680"/>
            <a:ext cx="1904760" cy="26002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m 3" descr="Curso básico de Informática: por que fazer? - Blog do Portal Educaçã"/>
          <p:cNvPicPr/>
          <p:nvPr/>
        </p:nvPicPr>
        <p:blipFill>
          <a:blip r:embed="rId1"/>
          <a:srcRect l="5893" t="0" r="-224" b="4855"/>
          <a:stretch/>
        </p:blipFill>
        <p:spPr>
          <a:xfrm>
            <a:off x="-2880" y="-1800"/>
            <a:ext cx="12201840" cy="6880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6" name="Agrupar 8"/>
          <p:cNvGrpSpPr/>
          <p:nvPr/>
        </p:nvGrpSpPr>
        <p:grpSpPr>
          <a:xfrm>
            <a:off x="-2520" y="360"/>
            <a:ext cx="6492240" cy="6882840"/>
            <a:chOff x="-2520" y="360"/>
            <a:chExt cx="6492240" cy="6882840"/>
          </a:xfrm>
        </p:grpSpPr>
        <p:sp>
          <p:nvSpPr>
            <p:cNvPr id="87" name="Retângulo 4"/>
            <p:cNvSpPr/>
            <p:nvPr/>
          </p:nvSpPr>
          <p:spPr>
            <a:xfrm>
              <a:off x="-2520" y="360"/>
              <a:ext cx="6492240" cy="68828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1048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1" lang="pt-BR" sz="6000" strike="noStrike" u="none">
                <a:solidFill>
                  <a:schemeClr val="lt1"/>
                </a:solidFill>
                <a:uFillTx/>
                <a:latin typeface="Gill Sans MT"/>
              </a:endParaRPr>
            </a:p>
          </p:txBody>
        </p:sp>
        <p:sp>
          <p:nvSpPr>
            <p:cNvPr id="88" name="CaixaDeTexto 5"/>
            <p:cNvSpPr/>
            <p:nvPr/>
          </p:nvSpPr>
          <p:spPr>
            <a:xfrm>
              <a:off x="77400" y="2921400"/>
              <a:ext cx="6308280" cy="1005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0">
              <a:solidFill>
                <a:srgbClr val="104862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6000" strike="noStrike" u="none">
                  <a:solidFill>
                    <a:srgbClr val="ffffff"/>
                  </a:solidFill>
                  <a:uFillTx/>
                  <a:latin typeface="Gill Sans MT"/>
                </a:rPr>
                <a:t>INFORMÁTICA</a:t>
              </a:r>
              <a:endParaRPr b="0" lang="pt-BR" sz="6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94440" y="365040"/>
            <a:ext cx="10658880" cy="133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O que é Informática?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94440" y="3464640"/>
            <a:ext cx="10515240" cy="98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Processamento automático de informações.</a:t>
            </a:r>
            <a:endParaRPr b="0" lang="de-DE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91" name="CaixaDeTexto 3"/>
          <p:cNvSpPr/>
          <p:nvPr/>
        </p:nvSpPr>
        <p:spPr>
          <a:xfrm>
            <a:off x="701280" y="2455200"/>
            <a:ext cx="3087720" cy="13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ctr">
            <a:spAutoFit/>
          </a:bodyPr>
          <a:p>
            <a:pPr defTabSz="914400">
              <a:lnSpc>
                <a:spcPct val="100000"/>
              </a:lnSpc>
            </a:pPr>
            <a:r>
              <a:rPr b="1" lang="pt-BR" sz="4000" strike="noStrike" u="none">
                <a:solidFill>
                  <a:srgbClr val="002060"/>
                </a:solidFill>
                <a:uFillTx/>
                <a:latin typeface="Aptos"/>
              </a:rPr>
              <a:t>Infor</a:t>
            </a:r>
            <a:r>
              <a:rPr b="0" lang="pt-BR" sz="4000" strike="noStrike" u="none">
                <a:solidFill>
                  <a:schemeClr val="dk1"/>
                </a:solidFill>
                <a:uFillTx/>
                <a:latin typeface="Aptos"/>
              </a:rPr>
              <a:t>mação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CaixaDeTexto 4"/>
          <p:cNvSpPr/>
          <p:nvPr/>
        </p:nvSpPr>
        <p:spPr>
          <a:xfrm>
            <a:off x="3418560" y="2759760"/>
            <a:ext cx="505764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ctr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000" strike="noStrike" u="none">
                <a:solidFill>
                  <a:schemeClr val="dk1"/>
                </a:solidFill>
                <a:uFillTx/>
                <a:latin typeface="Aptos"/>
              </a:rPr>
              <a:t>auto</a:t>
            </a:r>
            <a:r>
              <a:rPr b="1" lang="pt-BR" sz="4000" strike="noStrike" u="none">
                <a:solidFill>
                  <a:srgbClr val="002060"/>
                </a:solidFill>
                <a:uFillTx/>
                <a:latin typeface="Aptos"/>
              </a:rPr>
              <a:t>mática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pt-BR" sz="4400" strike="noStrike" u="none">
                <a:solidFill>
                  <a:srgbClr val="002060"/>
                </a:solidFill>
                <a:uFillTx/>
                <a:latin typeface="Gill Sans MT"/>
              </a:rPr>
              <a:t>O que é Informação?</a:t>
            </a:r>
            <a:endParaRPr b="0" lang="de-DE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trike="noStrike" u="none">
                <a:solidFill>
                  <a:srgbClr val="002060"/>
                </a:solidFill>
                <a:uFillTx/>
                <a:latin typeface="Aptos"/>
              </a:rPr>
              <a:t>Informação 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é o resultado </a:t>
            </a:r>
            <a:r>
              <a:rPr b="0" i="1" lang="pt-BR" sz="2800" strike="noStrike" u="none">
                <a:solidFill>
                  <a:schemeClr val="dk1"/>
                </a:solidFill>
                <a:uFillTx/>
                <a:latin typeface="Aptos"/>
              </a:rPr>
              <a:t>significativo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, </a:t>
            </a:r>
            <a:r>
              <a:rPr b="0" i="1" lang="pt-BR" sz="2800" strike="noStrike" u="none">
                <a:solidFill>
                  <a:schemeClr val="dk1"/>
                </a:solidFill>
                <a:uFillTx/>
                <a:latin typeface="Aptos"/>
              </a:rPr>
              <a:t>relevante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, </a:t>
            </a:r>
            <a:r>
              <a:rPr b="0" i="1" lang="pt-BR" sz="2800" strike="noStrike" u="none">
                <a:solidFill>
                  <a:schemeClr val="dk1"/>
                </a:solidFill>
                <a:uFillTx/>
                <a:latin typeface="Aptos"/>
              </a:rPr>
              <a:t>estruturado 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e </a:t>
            </a:r>
            <a:r>
              <a:rPr b="0" i="1" lang="pt-BR" sz="2800" strike="noStrike" u="none">
                <a:solidFill>
                  <a:schemeClr val="dk1"/>
                </a:solidFill>
                <a:uFillTx/>
                <a:latin typeface="Aptos"/>
              </a:rPr>
              <a:t>útil 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obtivo após o </a:t>
            </a:r>
            <a:r>
              <a:rPr b="1" lang="pt-BR" sz="2800" strike="noStrike" u="none">
                <a:solidFill>
                  <a:srgbClr val="002060"/>
                </a:solidFill>
                <a:uFillTx/>
                <a:latin typeface="Aptos"/>
              </a:rPr>
              <a:t>processamento 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de </a:t>
            </a:r>
            <a:r>
              <a:rPr b="1" lang="pt-BR" sz="2800" strike="noStrike" u="none">
                <a:solidFill>
                  <a:srgbClr val="002060"/>
                </a:solidFill>
                <a:uFillTx/>
                <a:latin typeface="Aptos"/>
              </a:rPr>
              <a:t>dados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</a:rPr>
              <a:t>.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pic>
        <p:nvPicPr>
          <p:cNvPr id="95" name="Imagem 3" descr="Professor: vocês entenderam Eu sem entender nada: Sim professor. - Memes"/>
          <p:cNvPicPr/>
          <p:nvPr/>
        </p:nvPicPr>
        <p:blipFill>
          <a:blip r:embed="rId1"/>
          <a:stretch/>
        </p:blipFill>
        <p:spPr>
          <a:xfrm>
            <a:off x="4278600" y="3141360"/>
            <a:ext cx="3634200" cy="3709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" dur="indefinite" restart="never" nodeType="tmRoot">
          <p:childTnLst>
            <p:seq>
              <p:cTn id="27" dur="indefinite" nodeType="mainSeq">
                <p:childTnLst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/>
          </p:nvPr>
        </p:nvSpPr>
        <p:spPr>
          <a:xfrm>
            <a:off x="838080" y="732960"/>
            <a:ext cx="10515240" cy="196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trike="noStrike" u="none">
                <a:solidFill>
                  <a:srgbClr val="002060"/>
                </a:solidFill>
                <a:uFillTx/>
                <a:latin typeface="Aptos"/>
              </a:rPr>
              <a:t>Dados: 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fatos brutos, símbolos ou valores não </a:t>
            </a:r>
            <a:r>
              <a:rPr b="1" lang="pt-BR" sz="28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processados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.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Informação: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 surge quando os dados são </a:t>
            </a:r>
            <a:r>
              <a:rPr b="1" lang="pt-BR" sz="2800" strike="noStrike" u="none">
                <a:solidFill>
                  <a:srgbClr val="002060"/>
                </a:solidFill>
                <a:uFillTx/>
                <a:latin typeface="Aptos"/>
                <a:ea typeface="Aptos"/>
              </a:rPr>
              <a:t>processados</a:t>
            </a:r>
            <a:r>
              <a:rPr b="0" lang="pt-BR" sz="2800" strike="noStrike" u="none">
                <a:solidFill>
                  <a:schemeClr val="dk1"/>
                </a:solidFill>
                <a:uFillTx/>
                <a:latin typeface="Aptos"/>
                <a:ea typeface="Aptos"/>
              </a:rPr>
              <a:t> e organizados para se tornarem úteis.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grpSp>
        <p:nvGrpSpPr>
          <p:cNvPr id="97" name="Agrupar 14"/>
          <p:cNvGrpSpPr/>
          <p:nvPr/>
        </p:nvGrpSpPr>
        <p:grpSpPr>
          <a:xfrm>
            <a:off x="855720" y="2249640"/>
            <a:ext cx="10513440" cy="1895040"/>
            <a:chOff x="855720" y="2249640"/>
            <a:chExt cx="10513440" cy="1895040"/>
          </a:xfrm>
        </p:grpSpPr>
        <p:sp>
          <p:nvSpPr>
            <p:cNvPr id="98" name="Retângulo 3"/>
            <p:cNvSpPr/>
            <p:nvPr/>
          </p:nvSpPr>
          <p:spPr>
            <a:xfrm>
              <a:off x="855720" y="2559600"/>
              <a:ext cx="2030760" cy="136728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pt-BR" sz="2400" strike="noStrike" u="none">
                  <a:solidFill>
                    <a:schemeClr val="lt1"/>
                  </a:solidFill>
                  <a:uFillTx/>
                  <a:latin typeface="Aptos"/>
                </a:rPr>
                <a:t>Dados</a:t>
              </a:r>
              <a:endParaRPr b="0" lang="pt-BR" sz="2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9" name="Seta: para a Direita 4"/>
            <p:cNvSpPr/>
            <p:nvPr/>
          </p:nvSpPr>
          <p:spPr>
            <a:xfrm>
              <a:off x="3377160" y="3020040"/>
              <a:ext cx="963720" cy="4327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1" lang="pt-BR" sz="2400" strike="noStrike" u="none">
                <a:solidFill>
                  <a:schemeClr val="lt1"/>
                </a:solidFill>
                <a:uFillTx/>
                <a:latin typeface="Aptos"/>
              </a:endParaRPr>
            </a:p>
          </p:txBody>
        </p:sp>
        <p:sp>
          <p:nvSpPr>
            <p:cNvPr id="100" name="Elipse 5"/>
            <p:cNvSpPr/>
            <p:nvPr/>
          </p:nvSpPr>
          <p:spPr>
            <a:xfrm>
              <a:off x="4722840" y="2249640"/>
              <a:ext cx="2656800" cy="189504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pt-BR" sz="2400" strike="noStrike" u="none">
                  <a:solidFill>
                    <a:schemeClr val="lt1"/>
                  </a:solidFill>
                  <a:uFillTx/>
                  <a:latin typeface="Aptos"/>
                </a:rPr>
                <a:t>Processamento</a:t>
              </a:r>
              <a:endParaRPr b="0" lang="pt-BR" sz="2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Seta: para a Direita 6"/>
            <p:cNvSpPr/>
            <p:nvPr/>
          </p:nvSpPr>
          <p:spPr>
            <a:xfrm>
              <a:off x="7977960" y="2976840"/>
              <a:ext cx="963720" cy="4327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1" lang="pt-BR" sz="2400" strike="noStrike" u="none">
                <a:solidFill>
                  <a:schemeClr val="lt1"/>
                </a:solidFill>
                <a:uFillTx/>
                <a:latin typeface="Aptos"/>
              </a:endParaRPr>
            </a:p>
          </p:txBody>
        </p:sp>
        <p:sp>
          <p:nvSpPr>
            <p:cNvPr id="102" name="Retângulo 8"/>
            <p:cNvSpPr/>
            <p:nvPr/>
          </p:nvSpPr>
          <p:spPr>
            <a:xfrm>
              <a:off x="9338400" y="2516400"/>
              <a:ext cx="2030760" cy="136728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pt-BR" sz="2400" strike="noStrike" u="none">
                  <a:solidFill>
                    <a:schemeClr val="lt1"/>
                  </a:solidFill>
                  <a:uFillTx/>
                  <a:latin typeface="Aptos"/>
                </a:rPr>
                <a:t>Informação</a:t>
              </a:r>
              <a:endParaRPr b="0" lang="pt-BR" sz="2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03" name="Agrupar 15"/>
          <p:cNvGrpSpPr/>
          <p:nvPr/>
        </p:nvGrpSpPr>
        <p:grpSpPr>
          <a:xfrm>
            <a:off x="841320" y="4751280"/>
            <a:ext cx="10513440" cy="1895040"/>
            <a:chOff x="841320" y="4751280"/>
            <a:chExt cx="10513440" cy="1895040"/>
          </a:xfrm>
        </p:grpSpPr>
        <p:sp>
          <p:nvSpPr>
            <p:cNvPr id="104" name="Retângulo 16"/>
            <p:cNvSpPr/>
            <p:nvPr/>
          </p:nvSpPr>
          <p:spPr>
            <a:xfrm>
              <a:off x="841320" y="5061240"/>
              <a:ext cx="2030760" cy="136728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pt-BR" sz="2400" strike="noStrike" u="none">
                  <a:solidFill>
                    <a:srgbClr val="000000"/>
                  </a:solidFill>
                  <a:uFillTx/>
                  <a:latin typeface="Aptos"/>
                </a:rPr>
                <a:t>Entrada</a:t>
              </a:r>
              <a:endParaRPr b="0" lang="pt-BR" sz="2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5" name="Seta: para a Direita 17"/>
            <p:cNvSpPr/>
            <p:nvPr/>
          </p:nvSpPr>
          <p:spPr>
            <a:xfrm>
              <a:off x="3362760" y="5521680"/>
              <a:ext cx="963720" cy="43272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1" lang="pt-BR" sz="2400" strike="noStrike" u="none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06" name="Elipse 18"/>
            <p:cNvSpPr/>
            <p:nvPr/>
          </p:nvSpPr>
          <p:spPr>
            <a:xfrm>
              <a:off x="4708440" y="4751280"/>
              <a:ext cx="2656800" cy="1895040"/>
            </a:xfrm>
            <a:prstGeom prst="snipRoundRect">
              <a:avLst>
                <a:gd name="adj1" fmla="val 16667"/>
                <a:gd name="adj2" fmla="val 16667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pt-BR" sz="2400" strike="noStrike" u="none">
                  <a:solidFill>
                    <a:srgbClr val="000000"/>
                  </a:solidFill>
                  <a:uFillTx/>
                  <a:latin typeface="Aptos"/>
                </a:rPr>
                <a:t>Operações, cálculos, aplicações</a:t>
              </a:r>
              <a:endParaRPr b="0" lang="pt-BR" sz="2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b="1" lang="pt-BR" sz="2400" strike="noStrike" u="none">
                  <a:solidFill>
                    <a:srgbClr val="000000"/>
                  </a:solidFill>
                  <a:uFillTx/>
                  <a:latin typeface="Aptos"/>
                </a:rPr>
                <a:t>(Computador)</a:t>
              </a:r>
              <a:endParaRPr b="0" lang="pt-BR" sz="2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7" name="Seta: para a Direita 19"/>
            <p:cNvSpPr/>
            <p:nvPr/>
          </p:nvSpPr>
          <p:spPr>
            <a:xfrm>
              <a:off x="7963560" y="5478480"/>
              <a:ext cx="963720" cy="43272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1" lang="pt-BR" sz="2400" strike="noStrike" u="none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08" name="Retângulo 20"/>
            <p:cNvSpPr/>
            <p:nvPr/>
          </p:nvSpPr>
          <p:spPr>
            <a:xfrm>
              <a:off x="9324000" y="5018040"/>
              <a:ext cx="2030760" cy="136728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pt-BR" sz="2400" strike="noStrike" u="none">
                  <a:solidFill>
                    <a:srgbClr val="000000"/>
                  </a:solidFill>
                  <a:uFillTx/>
                  <a:latin typeface="Aptos"/>
                </a:rPr>
                <a:t>Saída</a:t>
              </a:r>
              <a:endParaRPr b="0" lang="pt-BR" sz="2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LibreOffice/24.8.5.2$Windows_X86_64 LibreOffice_project/fddf2685c70b461e7832239a0162a77216259f22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2025-02-24T02:40:16Z</dcterms:created>
  <dc:creator/>
  <dc:description/>
  <dc:language>pt-BR</dc:language>
  <cp:lastModifiedBy/>
  <dcterms:modified xsi:type="dcterms:W3CDTF">2025-03-13T17:51:10Z</dcterms:modified>
  <cp:revision>20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55</vt:i4>
  </property>
</Properties>
</file>